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9"/>
  </p:notesMasterIdLst>
  <p:sldIdLst>
    <p:sldId id="257" r:id="rId2"/>
    <p:sldId id="274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71" r:id="rId11"/>
    <p:sldId id="272" r:id="rId12"/>
    <p:sldId id="266" r:id="rId13"/>
    <p:sldId id="267" r:id="rId14"/>
    <p:sldId id="268" r:id="rId15"/>
    <p:sldId id="269" r:id="rId16"/>
    <p:sldId id="270" r:id="rId17"/>
    <p:sldId id="273" r:id="rId18"/>
    <p:sldId id="280" r:id="rId19"/>
    <p:sldId id="281" r:id="rId20"/>
    <p:sldId id="296" r:id="rId21"/>
    <p:sldId id="275" r:id="rId22"/>
    <p:sldId id="277" r:id="rId23"/>
    <p:sldId id="297" r:id="rId24"/>
    <p:sldId id="278" r:id="rId25"/>
    <p:sldId id="287" r:id="rId26"/>
    <p:sldId id="282" r:id="rId27"/>
    <p:sldId id="284" r:id="rId28"/>
    <p:sldId id="285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8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71"/>
    <p:restoredTop sz="93785"/>
  </p:normalViewPr>
  <p:slideViewPr>
    <p:cSldViewPr snapToGrid="0" snapToObjects="1">
      <p:cViewPr varScale="1">
        <p:scale>
          <a:sx n="118" d="100"/>
          <a:sy n="118" d="100"/>
        </p:scale>
        <p:origin x="4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1.jpeg>
</file>

<file path=ppt/media/image12.png>
</file>

<file path=ppt/media/image13.png>
</file>

<file path=ppt/media/image2.png>
</file>

<file path=ppt/media/image5.png>
</file>

<file path=ppt/media/image6.jpeg>
</file>

<file path=ppt/media/image6.png>
</file>

<file path=ppt/media/image7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D83608-1401-5B4B-AA42-2FC81399DE8C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F276C-D659-B748-BFF0-119D16EF2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609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6241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9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dendogram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49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77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352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06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90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77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77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19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2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1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7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67060"/>
            <a:ext cx="7886700" cy="4810387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54751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42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82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20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27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0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4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8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30630"/>
            <a:ext cx="7886700" cy="10952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96721"/>
            <a:ext cx="7886700" cy="4780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6EAA0-066D-F742-A240-D4440EBDD30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2514599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Predicting growth conditions from mRNA and protein abundances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447800"/>
          </a:xfrm>
        </p:spPr>
        <p:txBody>
          <a:bodyPr/>
          <a:lstStyle/>
          <a:p>
            <a:r>
              <a:rPr lang="en-US" dirty="0"/>
              <a:t>Umut Caglar</a:t>
            </a:r>
            <a:br>
              <a:rPr lang="en-US" dirty="0"/>
            </a:br>
            <a:r>
              <a:rPr lang="en-US" sz="2000" dirty="0"/>
              <a:t>UT Austin (Wilke Lab)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5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8576"/>
            <a:ext cx="7886700" cy="665018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SVM with radial kernel is the winner for mRNA predictions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1157635"/>
            <a:ext cx="8869680" cy="5700365"/>
          </a:xfrm>
        </p:spPr>
      </p:pic>
    </p:spTree>
    <p:extLst>
      <p:ext uri="{BB962C8B-B14F-4D97-AF65-F5344CB8AC3E}">
        <p14:creationId xmlns:p14="http://schemas.microsoft.com/office/powerpoint/2010/main" val="1906912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53165"/>
            <a:ext cx="8238903" cy="665018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SVM with sigmoidal kernel is the winner for protein predictions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1157634"/>
            <a:ext cx="8869680" cy="5700366"/>
          </a:xfrm>
        </p:spPr>
      </p:pic>
    </p:spTree>
    <p:extLst>
      <p:ext uri="{BB962C8B-B14F-4D97-AF65-F5344CB8AC3E}">
        <p14:creationId xmlns:p14="http://schemas.microsoft.com/office/powerpoint/2010/main" val="134005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1" y="57151"/>
            <a:ext cx="8787043" cy="727941"/>
          </a:xfrm>
        </p:spPr>
        <p:txBody>
          <a:bodyPr>
            <a:noAutofit/>
          </a:bodyPr>
          <a:lstStyle/>
          <a:p>
            <a:r>
              <a:rPr lang="en-US" sz="2800" dirty="0"/>
              <a:t>What percent of the row “A” is on diagonal ?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9665188"/>
              </p:ext>
            </p:extLst>
          </p:nvPr>
        </p:nvGraphicFramePr>
        <p:xfrm>
          <a:off x="628650" y="21885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5390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32077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8129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32077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32077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42269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6557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8358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5170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46800" y="578532"/>
            <a:ext cx="8787043" cy="7279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2800" dirty="0"/>
              <a:t>Precision = TP / (TP + FP)</a:t>
            </a:r>
          </a:p>
        </p:txBody>
      </p:sp>
    </p:spTree>
    <p:extLst>
      <p:ext uri="{BB962C8B-B14F-4D97-AF65-F5344CB8AC3E}">
        <p14:creationId xmlns:p14="http://schemas.microsoft.com/office/powerpoint/2010/main" val="425159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2" y="56645"/>
            <a:ext cx="8894618" cy="728447"/>
          </a:xfrm>
        </p:spPr>
        <p:txBody>
          <a:bodyPr>
            <a:noAutofit/>
          </a:bodyPr>
          <a:lstStyle/>
          <a:p>
            <a:r>
              <a:rPr lang="en-US" sz="2800" dirty="0"/>
              <a:t>What percent of the column “A” is on </a:t>
            </a:r>
            <a:r>
              <a:rPr lang="en-US" sz="2800"/>
              <a:t>diagonal ?</a:t>
            </a:r>
            <a:endParaRPr lang="en-US" sz="2800" i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0784281"/>
              </p:ext>
            </p:extLst>
          </p:nvPr>
        </p:nvGraphicFramePr>
        <p:xfrm>
          <a:off x="628650" y="2182528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532976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3201705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771722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3201705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3201705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4220882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649668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82977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511009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46800" y="578532"/>
            <a:ext cx="8787043" cy="7279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2800" dirty="0"/>
              <a:t>Recall = TP / (TP </a:t>
            </a:r>
            <a:r>
              <a:rPr lang="en-US" sz="2800"/>
              <a:t>+ FN)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0420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2" y="72854"/>
            <a:ext cx="8654473" cy="1106923"/>
          </a:xfrm>
        </p:spPr>
        <p:txBody>
          <a:bodyPr anchor="t">
            <a:noAutofit/>
          </a:bodyPr>
          <a:lstStyle/>
          <a:p>
            <a:r>
              <a:rPr lang="en-US" sz="2800" dirty="0"/>
              <a:t>By using precision and recall we can define a metric; called F Score; weighted harmonic mean of precision and recall.</a:t>
            </a:r>
            <a:endParaRPr lang="en-US" sz="2800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974037783"/>
                  </p:ext>
                </p:extLst>
              </p:nvPr>
            </p:nvGraphicFramePr>
            <p:xfrm>
              <a:off x="628650" y="2195076"/>
              <a:ext cx="7886700" cy="397481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97167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971675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971675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971675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</a:tblGrid>
                  <a:tr h="993703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               </a:t>
                          </a:r>
                          <a:r>
                            <a:rPr kumimoji="0" lang="en-US" sz="24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Pred</a:t>
                          </a:r>
                          <a:endParaRPr kumimoji="0" lang="en-US" sz="24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True              </a:t>
                          </a:r>
                          <a:endParaRPr lang="en-US" sz="2400" dirty="0"/>
                        </a:p>
                      </a:txBody>
                      <a:tcPr anchor="ctr">
                        <a:lnTlToB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A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2400" b="1" kern="1200" dirty="0" smtClean="0">
                                    <a:solidFill>
                                      <a:schemeClr val="lt1"/>
                                    </a:solidFill>
                                    <a:latin typeface="Cambria Math" charset="0"/>
                                    <a:ea typeface="+mn-ea"/>
                                    <a:cs typeface="+mn-cs"/>
                                  </a:rPr>
                                  <m:t>B</m:t>
                                </m:r>
                              </m:oMath>
                            </m:oMathPara>
                          </a14:m>
                          <a:endParaRPr lang="en-US" sz="2400" b="1" kern="1200" dirty="0">
                            <a:solidFill>
                              <a:schemeClr val="lt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C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A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i="1" dirty="0" smtClean="0">
                                    <a:latin typeface="Cambria Math" charset="0"/>
                                  </a:rPr>
                                  <m:t>7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2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B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11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i="1" dirty="0" smtClean="0">
                                    <a:latin typeface="Cambria Math" charset="0"/>
                                  </a:rPr>
                                  <m:t>45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i="1" dirty="0" smtClean="0">
                                    <a:latin typeface="Cambria Math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/>
                            <a:t>33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974037783"/>
                  </p:ext>
                </p:extLst>
              </p:nvPr>
            </p:nvGraphicFramePr>
            <p:xfrm>
              <a:off x="628650" y="2195076"/>
              <a:ext cx="7886700" cy="397481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971675"/>
                    <a:gridCol w="1971675"/>
                    <a:gridCol w="1971675"/>
                    <a:gridCol w="1971675"/>
                  </a:tblGrid>
                  <a:tr h="993703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                </a:t>
                          </a:r>
                          <a:r>
                            <a:rPr kumimoji="0" lang="en-US" sz="2400" b="1" i="0" u="none" strike="noStrike" kern="1200" cap="none" spc="0" normalizeH="0" baseline="0" noProof="0" dirty="0" err="1" smtClean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Pred</a:t>
                          </a:r>
                          <a:endParaRPr kumimoji="0" lang="en-US" sz="2400" b="1" i="0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True              </a:t>
                          </a:r>
                          <a:endParaRPr lang="en-US" sz="2400" dirty="0"/>
                        </a:p>
                      </a:txBody>
                      <a:tcPr anchor="ctr">
                        <a:lnTlToB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A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00000" t="-613" r="-101235" b="-30184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C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A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15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00000" t="-100000" r="-101235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2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B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11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00000" t="-201227" r="-101235" b="-10122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1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  <a:tr h="99370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C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9</a:t>
                          </a:r>
                          <a:endParaRPr lang="en-US" sz="2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00000" t="-301227" r="-101235" b="-122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33</a:t>
                          </a:r>
                          <a:endParaRPr lang="en-US" sz="2400" dirty="0"/>
                        </a:p>
                      </a:txBody>
                      <a:tcPr anchor="ctr"/>
                    </a:tc>
                  </a:tr>
                </a:tbl>
              </a:graphicData>
            </a:graphic>
          </p:graphicFrame>
        </mc:Fallback>
      </mc:AlternateContent>
      <p:sp>
        <p:nvSpPr>
          <p:cNvPr id="3" name="TextBox 2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993611"/>
            <a:ext cx="914400" cy="4363646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49382" y="980066"/>
            <a:ext cx="8787043" cy="7279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itle 1"/>
              <p:cNvSpPr txBox="1">
                <a:spLocks/>
              </p:cNvSpPr>
              <p:nvPr/>
            </p:nvSpPr>
            <p:spPr>
              <a:xfrm>
                <a:off x="246800" y="1109848"/>
                <a:ext cx="8787043" cy="727941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n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2800" dirty="0"/>
                  <a:t>F score   =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charset="0"/>
                              </a:rPr>
                              <m:t>prec</m:t>
                            </m:r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ision</m:t>
                            </m:r>
                          </m:den>
                        </m:f>
                        <m:r>
                          <a:rPr lang="en-US" i="1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i="1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r>
                                  <a:rPr lang="en-US" i="0" smtClean="0">
                                    <a:latin typeface="Cambria Math" charset="0"/>
                                  </a:rPr>
                                  <m:t>1</m:t>
                                </m:r>
                                <m:r>
                                  <a:rPr lang="mr-IN" i="0">
                                    <a:latin typeface="Cambria Math" charset="0"/>
                                  </a:rPr>
                                  <m:t>/(</m:t>
                                </m:r>
                                <m:r>
                                  <m:rPr>
                                    <m:sty m:val="p"/>
                                  </m:rPr>
                                  <a:rPr lang="en-US" i="0">
                                    <a:latin typeface="Cambria Math" charset="0"/>
                                  </a:rPr>
                                  <m:t>recall</m:t>
                                </m:r>
                                <m:r>
                                  <a:rPr lang="en-US" i="0">
                                    <a:latin typeface="Cambria Math" charset="0"/>
                                  </a:rPr>
                                  <m:t> ∗ </m:t>
                                </m:r>
                                <m:r>
                                  <m:rPr>
                                    <m:sty m:val="p"/>
                                  </m:rPr>
                                  <a:rPr lang="el-GR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β</m:t>
                                </m:r>
                                <m:r>
                                  <a:rPr lang="mr-IN" i="0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box>
                          </m:e>
                        </m:box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5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800" y="1109848"/>
                <a:ext cx="8787043" cy="727941"/>
              </a:xfrm>
              <a:prstGeom prst="rect">
                <a:avLst/>
              </a:prstGeom>
              <a:blipFill rotWithShape="0">
                <a:blip r:embed="rId4"/>
                <a:stretch>
                  <a:fillRect t="-12605" b="-100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1838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7867840"/>
              </p:ext>
            </p:extLst>
          </p:nvPr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249382" y="72854"/>
            <a:ext cx="8654473" cy="1106923"/>
          </a:xfrm>
        </p:spPr>
        <p:txBody>
          <a:bodyPr anchor="t">
            <a:noAutofit/>
          </a:bodyPr>
          <a:lstStyle/>
          <a:p>
            <a:r>
              <a:rPr lang="en-US" sz="2800" dirty="0"/>
              <a:t>By using precision and recall we can define a metric; called F Score; weighted harmonic mean of precision and recall.</a:t>
            </a:r>
            <a:endParaRPr lang="en-US" sz="2800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itle 1"/>
              <p:cNvSpPr txBox="1">
                <a:spLocks/>
              </p:cNvSpPr>
              <p:nvPr/>
            </p:nvSpPr>
            <p:spPr>
              <a:xfrm>
                <a:off x="246800" y="1109848"/>
                <a:ext cx="8787043" cy="727941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n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US" sz="2400" dirty="0"/>
                  <a:t>F1 score  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4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2400">
                                <a:latin typeface="Cambria Math" charset="0"/>
                              </a:rPr>
                              <m:t>prec</m:t>
                            </m:r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charset="0"/>
                              </a:rPr>
                              <m:t>ision</m:t>
                            </m:r>
                          </m:den>
                        </m:f>
                        <m:r>
                          <a:rPr lang="en-US" sz="2400" i="1" smtClean="0">
                            <a:latin typeface="Cambria Math" charset="0"/>
                          </a:rPr>
                          <m:t>  </m:t>
                        </m:r>
                        <m:r>
                          <a:rPr lang="en-US" sz="2400" i="1">
                            <a:latin typeface="Cambria Math" charset="0"/>
                          </a:rPr>
                          <m:t>+   </m:t>
                        </m:r>
                        <m:box>
                          <m:boxPr>
                            <m:ctrlPr>
                              <a:rPr lang="mr-IN" sz="2400" i="1">
                                <a:latin typeface="Cambria Math" panose="02040503050406030204" pitchFamily="18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400" i="1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r>
                                  <a:rPr lang="en-US" sz="2400" i="0" smtClean="0">
                                    <a:latin typeface="Cambria Math" charset="0"/>
                                  </a:rPr>
                                  <m:t>1</m:t>
                                </m:r>
                                <m:r>
                                  <a:rPr lang="mr-IN" sz="2400" i="0">
                                    <a:latin typeface="Cambria Math" charset="0"/>
                                  </a:rPr>
                                  <m:t>/(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2400" i="0">
                                    <a:latin typeface="Cambria Math" charset="0"/>
                                  </a:rPr>
                                  <m:t>recall</m:t>
                                </m:r>
                                <m:r>
                                  <a:rPr lang="en-US" sz="2400" i="0">
                                    <a:latin typeface="Cambria Math" charset="0"/>
                                  </a:rPr>
                                  <m:t> ∗</m:t>
                                </m:r>
                                <m:r>
                                  <a:rPr lang="en-US" sz="24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1</m:t>
                                </m:r>
                                <m:r>
                                  <a:rPr lang="mr-IN" sz="2400" i="0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box>
                          </m:e>
                        </m:box>
                      </m:den>
                    </m:f>
                    <m:r>
                      <a:rPr lang="en-US" sz="2400" b="0" i="1" smtClean="0">
                        <a:latin typeface="Cambria Math" charset="0"/>
                      </a:rPr>
                      <m:t> </m:t>
                    </m:r>
                    <m:r>
                      <m:rPr>
                        <m:nor/>
                      </m:rPr>
                      <a:rPr lang="en-US" sz="2400" dirty="0"/>
                      <m:t>=</m:t>
                    </m:r>
                    <m:r>
                      <a:rPr lang="en-US" sz="2400" b="0" i="1" dirty="0" smtClean="0">
                        <a:latin typeface="Cambria Math" charset="0"/>
                      </a:rPr>
                      <m:t> </m:t>
                    </m:r>
                    <m:f>
                      <m:fPr>
                        <m:ctrlPr>
                          <a:rPr lang="mr-I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 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𝑇𝑝</m:t>
                        </m:r>
                      </m:num>
                      <m:den>
                        <m:r>
                          <a:rPr lang="en-US" sz="2400" b="0" i="1" smtClean="0">
                            <a:latin typeface="Cambria Math" charset="0"/>
                          </a:rPr>
                          <m:t>2 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𝑇𝑝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  +  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𝐹𝑝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 + 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𝐹𝑛</m:t>
                        </m:r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800" y="1109848"/>
                <a:ext cx="8787043" cy="727941"/>
              </a:xfrm>
              <a:prstGeom prst="rect">
                <a:avLst/>
              </a:prstGeom>
              <a:blipFill rotWithShape="0">
                <a:blip r:embed="rId2"/>
                <a:stretch>
                  <a:fillRect t="-42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46959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72473" y="1111331"/>
                <a:ext cx="8631382" cy="659265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n-US" sz="2000" dirty="0"/>
                  <a:t>Macro F1 score      = 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</a:rPr>
                      <m:t>𝑀𝑒𝑎𝑛</m:t>
                    </m:r>
                    <m:d>
                      <m:dPr>
                        <m:ctrlPr>
                          <a:rPr lang="mr-I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charset="0"/>
                              </a:rPr>
                              <m:t>𝐹</m:t>
                            </m:r>
                            <m:r>
                              <a:rPr lang="en-US" sz="2000" i="1">
                                <a:latin typeface="Cambria Math" charset="0"/>
                              </a:rPr>
                              <m:t>1</m:t>
                            </m:r>
                          </m:e>
                          <m:sub>
                            <m:r>
                              <a:rPr lang="en-US" sz="20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i="1">
                        <a:latin typeface="Cambria Math" charset="0"/>
                      </a:rPr>
                      <m:t>;  </m:t>
                    </m:r>
                    <m:r>
                      <a:rPr lang="en-US" sz="2000" b="0" i="1" smtClean="0">
                        <a:latin typeface="Cambria Math" charset="0"/>
                      </a:rPr>
                      <m:t>           </m:t>
                    </m:r>
                    <m:r>
                      <a:rPr lang="en-US" sz="2000" i="1">
                        <a:latin typeface="Cambria Math" charset="0"/>
                      </a:rPr>
                      <m:t>𝑤h𝑒𝑟𝑒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charset="0"/>
                          </a:rPr>
                          <m:t>   </m:t>
                        </m:r>
                        <m:r>
                          <a:rPr lang="en-US" sz="2000" i="1">
                            <a:latin typeface="Cambria Math" charset="0"/>
                          </a:rPr>
                          <m:t>𝐹</m:t>
                        </m:r>
                        <m:r>
                          <a:rPr lang="en-US" sz="2000" i="1">
                            <a:latin typeface="Cambria Math" charset="0"/>
                          </a:rPr>
                          <m:t>1</m:t>
                        </m:r>
                      </m:e>
                      <m:sub>
                        <m:r>
                          <a:rPr lang="en-US" sz="20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00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2800">
                                <a:latin typeface="Cambria Math" charset="0"/>
                              </a:rPr>
                              <m:t>prec</m:t>
                            </m:r>
                            <m:r>
                              <m:rPr>
                                <m:sty m:val="p"/>
                              </m:rPr>
                              <a:rPr lang="en-US" sz="2800" b="0" i="0" smtClean="0">
                                <a:latin typeface="Cambria Math" charset="0"/>
                              </a:rPr>
                              <m:t>ison</m:t>
                            </m:r>
                          </m:den>
                        </m:f>
                        <m:r>
                          <a:rPr lang="en-US" sz="2800" i="1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sz="2800" i="1">
                                <a:latin typeface="Cambria Math" panose="02040503050406030204" pitchFamily="18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800" i="1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mr-IN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sz="2800">
                                        <a:latin typeface="Cambria Math" charset="0"/>
                                      </a:rPr>
                                      <m:t>recall</m:t>
                                    </m:r>
                                  </m:den>
                                </m:f>
                              </m:e>
                            </m:box>
                          </m:e>
                        </m:box>
                      </m:den>
                    </m:f>
                  </m:oMath>
                </a14:m>
                <a:endParaRPr lang="en-US" sz="2000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2473" y="1111331"/>
                <a:ext cx="8631382" cy="659265"/>
              </a:xfrm>
              <a:blipFill rotWithShape="0">
                <a:blip r:embed="rId3"/>
                <a:stretch>
                  <a:fillRect t="-18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Content Placeholder 3"/>
          <p:cNvGraphicFramePr>
            <a:graphicFrameLocks/>
          </p:cNvGraphicFramePr>
          <p:nvPr/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49382" y="72854"/>
            <a:ext cx="8654473" cy="11069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2800"/>
              <a:t>By using precision and recall we can define a metric; called F Score; weighted harmonic mean of precision and recall.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7734472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04692"/>
          </a:xfrm>
        </p:spPr>
        <p:txBody>
          <a:bodyPr>
            <a:noAutofit/>
          </a:bodyPr>
          <a:lstStyle/>
          <a:p>
            <a:r>
              <a:rPr lang="en-US" sz="2800" dirty="0"/>
              <a:t>Results are comparable between mRNA and protein but there are more mRNA samples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21" y="1466850"/>
            <a:ext cx="7555357" cy="4810125"/>
          </a:xfrm>
        </p:spPr>
      </p:pic>
    </p:spTree>
    <p:extLst>
      <p:ext uri="{BB962C8B-B14F-4D97-AF65-F5344CB8AC3E}">
        <p14:creationId xmlns:p14="http://schemas.microsoft.com/office/powerpoint/2010/main" val="10076664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73593"/>
            <a:ext cx="7886700" cy="503092"/>
          </a:xfrm>
        </p:spPr>
        <p:txBody>
          <a:bodyPr>
            <a:noAutofit/>
          </a:bodyPr>
          <a:lstStyle/>
          <a:p>
            <a:r>
              <a:rPr lang="en-US" sz="2800" dirty="0"/>
              <a:t>Predictions get better as we have more samples</a:t>
            </a:r>
            <a:br>
              <a:rPr lang="en-US" sz="2800" dirty="0"/>
            </a:br>
            <a:r>
              <a:rPr lang="en-US" sz="2800" dirty="0"/>
              <a:t>(mRNA data)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1190727"/>
            <a:ext cx="7845552" cy="5486400"/>
          </a:xfrm>
        </p:spPr>
      </p:pic>
    </p:spTree>
    <p:extLst>
      <p:ext uri="{BB962C8B-B14F-4D97-AF65-F5344CB8AC3E}">
        <p14:creationId xmlns:p14="http://schemas.microsoft.com/office/powerpoint/2010/main" val="2038467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1132896"/>
            <a:ext cx="7845552" cy="5486400"/>
          </a:xfr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03092"/>
          </a:xfrm>
        </p:spPr>
        <p:txBody>
          <a:bodyPr>
            <a:noAutofit/>
          </a:bodyPr>
          <a:lstStyle/>
          <a:p>
            <a:r>
              <a:rPr lang="en-US" sz="2800" dirty="0"/>
              <a:t>Predictions get better as we have more samples</a:t>
            </a:r>
            <a:br>
              <a:rPr lang="en-US" sz="2800" dirty="0"/>
            </a:br>
            <a:r>
              <a:rPr lang="en-US" sz="2800" dirty="0"/>
              <a:t>(protein data)</a:t>
            </a:r>
          </a:p>
        </p:txBody>
      </p:sp>
    </p:spTree>
    <p:extLst>
      <p:ext uri="{BB962C8B-B14F-4D97-AF65-F5344CB8AC3E}">
        <p14:creationId xmlns:p14="http://schemas.microsoft.com/office/powerpoint/2010/main" val="1307916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Can we predict bacterial growth conditions from mRNA and protein abundances by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261424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0484"/>
            <a:ext cx="7886700" cy="924448"/>
          </a:xfrm>
        </p:spPr>
        <p:txBody>
          <a:bodyPr>
            <a:normAutofit/>
          </a:bodyPr>
          <a:lstStyle/>
          <a:p>
            <a:r>
              <a:rPr lang="en-US" sz="2800" dirty="0"/>
              <a:t>Joint prediction from mRNA and protein data performs better than prediction from either alone 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21" y="1466850"/>
            <a:ext cx="7555357" cy="4810125"/>
          </a:xfrm>
        </p:spPr>
      </p:pic>
    </p:spTree>
    <p:extLst>
      <p:ext uri="{BB962C8B-B14F-4D97-AF65-F5344CB8AC3E}">
        <p14:creationId xmlns:p14="http://schemas.microsoft.com/office/powerpoint/2010/main" val="1706433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7887" y="717261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Can we predict bacterial growth conditions from mRNA and protein abundances by machine learning?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Yes, and </a:t>
            </a:r>
          </a:p>
          <a:p>
            <a:pPr lvl="1"/>
            <a:r>
              <a:rPr lang="en-US" dirty="0"/>
              <a:t>it does not depend much on model, it depends on data type, and number of samples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1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0484"/>
            <a:ext cx="7886700" cy="924448"/>
          </a:xfrm>
        </p:spPr>
        <p:txBody>
          <a:bodyPr>
            <a:normAutofit/>
          </a:bodyPr>
          <a:lstStyle/>
          <a:p>
            <a:r>
              <a:rPr lang="en-US" sz="2800" dirty="0"/>
              <a:t>Predictability decreases between phases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21" y="1466850"/>
            <a:ext cx="7555357" cy="4810125"/>
          </a:xfrm>
        </p:spPr>
      </p:pic>
    </p:spTree>
    <p:extLst>
      <p:ext uri="{BB962C8B-B14F-4D97-AF65-F5344CB8AC3E}">
        <p14:creationId xmlns:p14="http://schemas.microsoft.com/office/powerpoint/2010/main" val="20258741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 Predictions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407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01" y="335881"/>
            <a:ext cx="8271932" cy="752474"/>
          </a:xfrm>
        </p:spPr>
        <p:txBody>
          <a:bodyPr>
            <a:noAutofit/>
          </a:bodyPr>
          <a:lstStyle/>
          <a:p>
            <a:r>
              <a:rPr lang="en-US" sz="2800" dirty="0"/>
              <a:t>Predictability for individual conditions vary. </a:t>
            </a:r>
            <a:br>
              <a:rPr lang="en-US" sz="2800" dirty="0"/>
            </a:br>
            <a:r>
              <a:rPr lang="en-US" sz="2800" dirty="0"/>
              <a:t>Results are consistent with clustering of samples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04" y="1466850"/>
            <a:ext cx="7565593" cy="4810125"/>
          </a:xfrm>
        </p:spPr>
      </p:pic>
    </p:spTree>
    <p:extLst>
      <p:ext uri="{BB962C8B-B14F-4D97-AF65-F5344CB8AC3E}">
        <p14:creationId xmlns:p14="http://schemas.microsoft.com/office/powerpoint/2010/main" val="12182677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631"/>
            <a:ext cx="7886700" cy="659443"/>
          </a:xfrm>
        </p:spPr>
        <p:txBody>
          <a:bodyPr>
            <a:noAutofit/>
          </a:bodyPr>
          <a:lstStyle/>
          <a:p>
            <a:r>
              <a:rPr lang="en-US" sz="2800" dirty="0"/>
              <a:t>The cophenetic distance measures purity    </a:t>
            </a:r>
            <a:br>
              <a:rPr lang="en-US" sz="2800" dirty="0"/>
            </a:br>
            <a:r>
              <a:rPr lang="en-US" sz="2800" dirty="0"/>
              <a:t>(Example data)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72" y="1499827"/>
            <a:ext cx="7699057" cy="5264313"/>
          </a:xfrm>
        </p:spPr>
      </p:pic>
    </p:spTree>
    <p:extLst>
      <p:ext uri="{BB962C8B-B14F-4D97-AF65-F5344CB8AC3E}">
        <p14:creationId xmlns:p14="http://schemas.microsoft.com/office/powerpoint/2010/main" val="8220974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5745"/>
            <a:ext cx="7886700" cy="75247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dirty="0"/>
              <a:t>Clustering of mRNA data that minimize cophenetic distance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1" y="883514"/>
            <a:ext cx="8717279" cy="5943600"/>
          </a:xfrm>
        </p:spPr>
      </p:pic>
    </p:spTree>
    <p:extLst>
      <p:ext uri="{BB962C8B-B14F-4D97-AF65-F5344CB8AC3E}">
        <p14:creationId xmlns:p14="http://schemas.microsoft.com/office/powerpoint/2010/main" val="2874876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5745"/>
            <a:ext cx="7886700" cy="752474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Clustering of protein data that minimize cophenetic distance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1" y="855807"/>
            <a:ext cx="8717279" cy="5943600"/>
          </a:xfrm>
        </p:spPr>
      </p:pic>
    </p:spTree>
    <p:extLst>
      <p:ext uri="{BB962C8B-B14F-4D97-AF65-F5344CB8AC3E}">
        <p14:creationId xmlns:p14="http://schemas.microsoft.com/office/powerpoint/2010/main" val="8952661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 rot="16200000">
            <a:off x="-1960323" y="2925237"/>
            <a:ext cx="4866510" cy="75247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Z- scores tell the same story</a:t>
            </a:r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802" y="95246"/>
            <a:ext cx="7565593" cy="4810125"/>
          </a:xfr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9279619"/>
              </p:ext>
            </p:extLst>
          </p:nvPr>
        </p:nvGraphicFramePr>
        <p:xfrm>
          <a:off x="1972733" y="5091638"/>
          <a:ext cx="5198534" cy="16764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5992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9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3422">
                <a:tc>
                  <a:txBody>
                    <a:bodyPr/>
                    <a:lstStyle/>
                    <a:p>
                      <a:r>
                        <a:rPr lang="en-US" sz="1600" dirty="0"/>
                        <a:t>mRNA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Protein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3422">
                <a:tc>
                  <a:txBody>
                    <a:bodyPr/>
                    <a:lstStyle/>
                    <a:p>
                      <a:r>
                        <a:rPr lang="en-US" sz="1600" dirty="0"/>
                        <a:t>Growth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Carbon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3422">
                <a:tc>
                  <a:txBody>
                    <a:bodyPr/>
                    <a:lstStyle/>
                    <a:p>
                      <a:r>
                        <a:rPr lang="en-US" sz="1600" dirty="0"/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3422">
                <a:tc>
                  <a:txBody>
                    <a:bodyPr/>
                    <a:lstStyle/>
                    <a:p>
                      <a:r>
                        <a:rPr lang="en-US" sz="1600" dirty="0"/>
                        <a:t>Mg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Growth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3422">
                <a:tc>
                  <a:txBody>
                    <a:bodyPr/>
                    <a:lstStyle/>
                    <a:p>
                      <a:r>
                        <a:rPr lang="en-US" sz="1600" dirty="0"/>
                        <a:t>Carbon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15078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Out of House Data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3000" y="4054206"/>
            <a:ext cx="6858000" cy="1203593"/>
          </a:xfrm>
        </p:spPr>
        <p:txBody>
          <a:bodyPr>
            <a:normAutofit/>
          </a:bodyPr>
          <a:lstStyle/>
          <a:p>
            <a:r>
              <a:rPr lang="en-US" sz="2000" dirty="0"/>
              <a:t>Schmidt, Alexander, et al. "The quantitative and condition-dependent Escherichia coli proteome." </a:t>
            </a:r>
            <a:r>
              <a:rPr lang="en-US" sz="2000" i="1" dirty="0"/>
              <a:t>Nature biotechnology</a:t>
            </a:r>
            <a:r>
              <a:rPr lang="en-US" sz="2000" dirty="0"/>
              <a:t> 34.1 (2016): 104-110.</a:t>
            </a:r>
          </a:p>
        </p:txBody>
      </p:sp>
    </p:spTree>
    <p:extLst>
      <p:ext uri="{BB962C8B-B14F-4D97-AF65-F5344CB8AC3E}">
        <p14:creationId xmlns:p14="http://schemas.microsoft.com/office/powerpoint/2010/main" val="351330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1352" y="22914"/>
            <a:ext cx="8042648" cy="758664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We have a large data set to apply to this problem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245" y="781578"/>
            <a:ext cx="5419510" cy="6076422"/>
          </a:xfrm>
        </p:spPr>
      </p:pic>
    </p:spTree>
    <p:extLst>
      <p:ext uri="{BB962C8B-B14F-4D97-AF65-F5344CB8AC3E}">
        <p14:creationId xmlns:p14="http://schemas.microsoft.com/office/powerpoint/2010/main" val="1416706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64427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5 triplet samples that match to our 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2635"/>
            <a:ext cx="7886700" cy="4814328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Glucose</a:t>
            </a:r>
            <a:r>
              <a:rPr lang="en-US" dirty="0"/>
              <a:t> (Exponential phase, no osmotic stress)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Glycerol</a:t>
            </a:r>
            <a:r>
              <a:rPr lang="en-US" dirty="0"/>
              <a:t> (Exponential phase, no osmotic stress)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50 mm Na </a:t>
            </a:r>
            <a:r>
              <a:rPr lang="en-US" dirty="0"/>
              <a:t>(Exponential phase)</a:t>
            </a:r>
            <a:br>
              <a:rPr lang="en-US" dirty="0"/>
            </a:br>
            <a:r>
              <a:rPr lang="en-US" sz="2400" dirty="0"/>
              <a:t>	*In our experiment have Na levels of </a:t>
            </a:r>
            <a:br>
              <a:rPr lang="en-US" sz="2400" dirty="0"/>
            </a:br>
            <a:r>
              <a:rPr lang="en-US" sz="2400" dirty="0"/>
              <a:t>	5, 100, 200, 300 mm; where all except 5mm is labelled as high Na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Stationary phase </a:t>
            </a:r>
            <a:r>
              <a:rPr lang="en-US" dirty="0"/>
              <a:t>(Glucose, no osmotic stress, 24 hours)</a:t>
            </a:r>
            <a:br>
              <a:rPr lang="en-US" dirty="0"/>
            </a:br>
            <a:r>
              <a:rPr lang="en-US" sz="2400" dirty="0">
                <a:solidFill>
                  <a:prstClr val="black"/>
                </a:solidFill>
              </a:rPr>
              <a:t>	*In our experiment 24 and 48 hours are labelled as stationary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Late-stationary phase </a:t>
            </a:r>
            <a:r>
              <a:rPr lang="en-US" dirty="0"/>
              <a:t>(Glucose, no osmotic stress, 72 hours)</a:t>
            </a:r>
            <a:br>
              <a:rPr lang="en-US" dirty="0"/>
            </a:br>
            <a:r>
              <a:rPr lang="en-US" dirty="0">
                <a:solidFill>
                  <a:prstClr val="black"/>
                </a:solidFill>
              </a:rPr>
              <a:t>	</a:t>
            </a:r>
            <a:r>
              <a:rPr lang="en-US" sz="2600" dirty="0">
                <a:solidFill>
                  <a:prstClr val="black"/>
                </a:solidFill>
              </a:rPr>
              <a:t>*In our experiment 24 ,48 hours are labelled as stationary and 168, 336 hours are labeled as late-stationary</a:t>
            </a:r>
          </a:p>
          <a:p>
            <a:pPr marL="514350" indent="-514350">
              <a:buFont typeface="+mj-lt"/>
              <a:buAutoNum type="arabicPeriod"/>
            </a:pPr>
            <a:endParaRPr lang="en-US" sz="2600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6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Fewer proteins were covered in the study, that results in two distinct approaches.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 4196 vs 1722 Proteins 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synthetic data for missing parts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Remove actual data</a:t>
            </a:r>
          </a:p>
        </p:txBody>
      </p:sp>
    </p:spTree>
    <p:extLst>
      <p:ext uri="{BB962C8B-B14F-4D97-AF65-F5344CB8AC3E}">
        <p14:creationId xmlns:p14="http://schemas.microsoft.com/office/powerpoint/2010/main" val="11751187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16200000">
            <a:off x="6656915" y="2732615"/>
            <a:ext cx="1761069" cy="3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6200000">
            <a:off x="6750051" y="4400548"/>
            <a:ext cx="1574798" cy="3429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69817" cy="506941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parts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845733" y="2023533"/>
            <a:ext cx="4893734" cy="3335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DATA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67666" y="1654201"/>
            <a:ext cx="120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SAMPLES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124884" y="3506798"/>
            <a:ext cx="333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PROTEIN ABOUNDANCES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16200000">
            <a:off x="5869516" y="3520014"/>
            <a:ext cx="3335868" cy="342900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TEST 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845733" y="4707466"/>
            <a:ext cx="4893734" cy="228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365998" y="4707466"/>
            <a:ext cx="342902" cy="228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6883140" y="4707466"/>
            <a:ext cx="339183" cy="2286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44417" cy="566207"/>
          </a:xfrm>
        </p:spPr>
        <p:txBody>
          <a:bodyPr>
            <a:noAutofit/>
          </a:bodyPr>
          <a:lstStyle/>
          <a:p>
            <a:r>
              <a:rPr lang="en-US" sz="2800" dirty="0"/>
              <a:t>Add synthetic data for missing parts; predictions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920792"/>
              </p:ext>
            </p:extLst>
          </p:nvPr>
        </p:nvGraphicFramePr>
        <p:xfrm>
          <a:off x="1012371" y="1083730"/>
          <a:ext cx="6412897" cy="2928262"/>
        </p:xfrm>
        <a:graphic>
          <a:graphicData uri="http://schemas.openxmlformats.org/drawingml/2006/table">
            <a:tbl>
              <a:tblPr/>
              <a:tblGrid>
                <a:gridCol w="5631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3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5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Test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Predictions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Phase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444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5444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Glycerol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Glucose*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5444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50 Stress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base Na*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5444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5598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Late 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kern="12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+mn-ea"/>
                          <a:cs typeface="+mn-cs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94409" y="5914756"/>
            <a:ext cx="8155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This approach have a bias toward conditions with more samples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07529" y="4164389"/>
            <a:ext cx="43289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Black indicates a correct prediction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Orange indicates a prediction in between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Red indicates a wrong prediction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“*” indicates a true not-base value </a:t>
            </a:r>
          </a:p>
        </p:txBody>
      </p:sp>
    </p:spTree>
    <p:extLst>
      <p:ext uri="{BB962C8B-B14F-4D97-AF65-F5344CB8AC3E}">
        <p14:creationId xmlns:p14="http://schemas.microsoft.com/office/powerpoint/2010/main" val="350240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16200000">
            <a:off x="3581397" y="474127"/>
            <a:ext cx="1761069" cy="48937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6200000">
            <a:off x="3674536" y="2142064"/>
            <a:ext cx="1574798" cy="489373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69817" cy="506941"/>
          </a:xfrm>
        </p:spPr>
        <p:txBody>
          <a:bodyPr>
            <a:noAutofit/>
          </a:bodyPr>
          <a:lstStyle/>
          <a:p>
            <a:r>
              <a:rPr lang="en-US" sz="3200" dirty="0"/>
              <a:t>Remove actual data from training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2015066" y="2023529"/>
            <a:ext cx="4893734" cy="3352803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TRAINING DATA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67666" y="1654201"/>
            <a:ext cx="120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SAMPLES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124884" y="3506798"/>
            <a:ext cx="333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PROTEIN ABOUNDANCES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16200000">
            <a:off x="6642099" y="2745313"/>
            <a:ext cx="1786468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 DATA</a:t>
            </a:r>
          </a:p>
        </p:txBody>
      </p:sp>
    </p:spTree>
    <p:extLst>
      <p:ext uri="{BB962C8B-B14F-4D97-AF65-F5344CB8AC3E}">
        <p14:creationId xmlns:p14="http://schemas.microsoft.com/office/powerpoint/2010/main" val="8384643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44417" cy="566207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parts; predictions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8655180"/>
              </p:ext>
            </p:extLst>
          </p:nvPr>
        </p:nvGraphicFramePr>
        <p:xfrm>
          <a:off x="1236133" y="1752596"/>
          <a:ext cx="6925736" cy="2612764"/>
        </p:xfrm>
        <a:graphic>
          <a:graphicData uri="http://schemas.openxmlformats.org/drawingml/2006/table">
            <a:tbl>
              <a:tblPr firstRow="1" firstCol="1"/>
              <a:tblGrid>
                <a:gridCol w="15663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55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3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5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Test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Predictions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Phase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Gluconate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Glycerol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Gluconate</a:t>
                      </a:r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50 Stress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High Na*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Late 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407529" y="4765523"/>
            <a:ext cx="43289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Black indicates a correct prediction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Orange indicates a prediction in between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Red indicates a wrong prediction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“*” indicates a true not-base value </a:t>
            </a:r>
          </a:p>
        </p:txBody>
      </p:sp>
    </p:spTree>
    <p:extLst>
      <p:ext uri="{BB962C8B-B14F-4D97-AF65-F5344CB8AC3E}">
        <p14:creationId xmlns:p14="http://schemas.microsoft.com/office/powerpoint/2010/main" val="374681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8366"/>
          </a:xfrm>
        </p:spPr>
        <p:txBody>
          <a:bodyPr>
            <a:normAutofit/>
          </a:bodyPr>
          <a:lstStyle/>
          <a:p>
            <a:r>
              <a:rPr lang="en-US" sz="3200" dirty="0"/>
              <a:t>What was </a:t>
            </a:r>
            <a:r>
              <a:rPr lang="en-US" sz="3200"/>
              <a:t>the performance </a:t>
            </a:r>
            <a:r>
              <a:rPr lang="en-US" sz="3200" dirty="0"/>
              <a:t>for our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793" y="1464349"/>
            <a:ext cx="7616414" cy="48949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34118" y="1129553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Predicted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205067" y="3520960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True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06701" y="2993473"/>
            <a:ext cx="73152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7909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predict bacterial growth conditions from mRNA and protein abundances by machine learning.</a:t>
            </a:r>
          </a:p>
          <a:p>
            <a:endParaRPr lang="en-US" dirty="0"/>
          </a:p>
          <a:p>
            <a:r>
              <a:rPr lang="en-US" dirty="0"/>
              <a:t>Learning model does not change much in predictive power.</a:t>
            </a:r>
          </a:p>
          <a:p>
            <a:endParaRPr lang="en-US" dirty="0"/>
          </a:p>
          <a:p>
            <a:r>
              <a:rPr lang="en-US" dirty="0"/>
              <a:t>Predictability decreases in stationary phase</a:t>
            </a:r>
          </a:p>
          <a:p>
            <a:endParaRPr lang="en-US" dirty="0"/>
          </a:p>
          <a:p>
            <a:r>
              <a:rPr lang="en-US" dirty="0"/>
              <a:t>Predictability for individual conditions are consistent with clustering of samples</a:t>
            </a:r>
          </a:p>
          <a:p>
            <a:endParaRPr lang="en-US" dirty="0"/>
          </a:p>
          <a:p>
            <a:r>
              <a:rPr lang="en-US" dirty="0"/>
              <a:t>We can make predictions with </a:t>
            </a:r>
            <a:r>
              <a:rPr lang="en-US" i="1" dirty="0"/>
              <a:t>out of house</a:t>
            </a:r>
            <a:r>
              <a:rPr lang="en-US" dirty="0"/>
              <a:t> data.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824176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sub-sample 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 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sp>
        <p:nvSpPr>
          <p:cNvPr id="179" name="Rectangle 178"/>
          <p:cNvSpPr/>
          <p:nvPr/>
        </p:nvSpPr>
        <p:spPr>
          <a:xfrm>
            <a:off x="64655" y="2087418"/>
            <a:ext cx="4239490" cy="44629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/>
          <p:cNvSpPr/>
          <p:nvPr/>
        </p:nvSpPr>
        <p:spPr>
          <a:xfrm>
            <a:off x="4407448" y="887503"/>
            <a:ext cx="4736551" cy="5744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9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sub-sample 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 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cxnSp>
        <p:nvCxnSpPr>
          <p:cNvPr id="168" name="Elbow Connector 167"/>
          <p:cNvCxnSpPr>
            <a:stCxn id="6" idx="3"/>
            <a:endCxn id="164" idx="0"/>
          </p:cNvCxnSpPr>
          <p:nvPr/>
        </p:nvCxnSpPr>
        <p:spPr>
          <a:xfrm>
            <a:off x="5017096" y="497587"/>
            <a:ext cx="1982989" cy="566388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" name="Rectangle 2"/>
          <p:cNvSpPr/>
          <p:nvPr/>
        </p:nvSpPr>
        <p:spPr>
          <a:xfrm>
            <a:off x="64655" y="2087418"/>
            <a:ext cx="4239490" cy="44629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78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ular Callout 3"/>
          <p:cNvSpPr/>
          <p:nvPr/>
        </p:nvSpPr>
        <p:spPr>
          <a:xfrm>
            <a:off x="221673" y="2186200"/>
            <a:ext cx="3474637" cy="4512774"/>
          </a:xfrm>
          <a:prstGeom prst="wedgeRoundRectCallout">
            <a:avLst>
              <a:gd name="adj1" fmla="val 86804"/>
              <a:gd name="adj2" fmla="val 32930"/>
              <a:gd name="adj3" fmla="val 16667"/>
            </a:avLst>
          </a:prstGeom>
          <a:solidFill>
            <a:srgbClr val="C0504D">
              <a:lumMod val="40000"/>
              <a:lumOff val="60000"/>
              <a:alpha val="25000"/>
            </a:srgbClr>
          </a:solidFill>
          <a:ln w="12700" cap="flat" cmpd="sng" algn="ctr">
            <a:solidFill>
              <a:sysClr val="windowText" lastClr="000000">
                <a:alpha val="24000"/>
              </a:sysClr>
            </a:solidFill>
            <a:prstDash val="solid"/>
          </a:ln>
          <a:effectLst/>
        </p:spPr>
        <p:txBody>
          <a:bodyPr vert="vert270" lIns="0" tIns="45720" rIns="0" rtlCol="0" anchor="t" anchorCtr="0"/>
          <a:lstStyle/>
          <a:p>
            <a:pPr marL="0" marR="0" lvl="0" indent="0" algn="ctr" defTabSz="9143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1" i="0" u="none" strike="noStrike" kern="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sub-sample 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 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cxnSp>
        <p:nvCxnSpPr>
          <p:cNvPr id="168" name="Elbow Connector 167"/>
          <p:cNvCxnSpPr>
            <a:stCxn id="6" idx="3"/>
            <a:endCxn id="164" idx="0"/>
          </p:cNvCxnSpPr>
          <p:nvPr/>
        </p:nvCxnSpPr>
        <p:spPr>
          <a:xfrm>
            <a:off x="5017096" y="497587"/>
            <a:ext cx="1982989" cy="566388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1" name="Elbow Connector 170"/>
          <p:cNvCxnSpPr>
            <a:stCxn id="54" idx="4"/>
            <a:endCxn id="175" idx="4"/>
          </p:cNvCxnSpPr>
          <p:nvPr/>
        </p:nvCxnSpPr>
        <p:spPr>
          <a:xfrm rot="5400000" flipH="1" flipV="1">
            <a:off x="4820315" y="3593682"/>
            <a:ext cx="347609" cy="5565795"/>
          </a:xfrm>
          <a:prstGeom prst="bentConnector3">
            <a:avLst>
              <a:gd name="adj1" fmla="val -65764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76947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Autofit/>
          </a:bodyPr>
          <a:lstStyle/>
          <a:p>
            <a:r>
              <a:rPr lang="en-US" sz="2800" dirty="0"/>
              <a:t>Model predictions are summarized as confusion matrix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127533"/>
              </p:ext>
            </p:extLst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               </a:t>
                      </a:r>
                      <a:r>
                        <a:rPr lang="en-US" sz="2400" dirty="0" err="1"/>
                        <a:t>Pred</a:t>
                      </a:r>
                      <a:endParaRPr lang="en-US" sz="2400" dirty="0"/>
                    </a:p>
                    <a:p>
                      <a:pPr algn="l"/>
                      <a:r>
                        <a:rPr lang="en-US" sz="2400" dirty="0"/>
                        <a:t>True              </a:t>
                      </a:r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118731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Autofit/>
          </a:bodyPr>
          <a:lstStyle/>
          <a:p>
            <a:r>
              <a:rPr lang="en-US" sz="2800" dirty="0"/>
              <a:t>Model predictions are summarized as confusion matrix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34298"/>
              </p:ext>
            </p:extLst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62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Autofit/>
          </a:bodyPr>
          <a:lstStyle/>
          <a:p>
            <a:r>
              <a:rPr lang="en-US" sz="2800" dirty="0"/>
              <a:t>Model predictions are summarized as confusion matrix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9271063"/>
              </p:ext>
            </p:extLst>
          </p:nvPr>
        </p:nvGraphicFramePr>
        <p:xfrm>
          <a:off x="628650" y="1808694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59142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2827871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33058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2827871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2827871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3847048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275834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455943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13717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680121435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74686057-756B-604E-8FB6-A1482BF81089}" vid="{F67C95DB-7D05-E643-B053-366C81FA61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3010</TotalTime>
  <Words>998</Words>
  <Application>Microsoft Macintosh PowerPoint</Application>
  <PresentationFormat>On-screen Show (4:3)</PresentationFormat>
  <Paragraphs>384</Paragraphs>
  <Slides>37</Slides>
  <Notes>11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Andale Mono</vt:lpstr>
      <vt:lpstr>Arial</vt:lpstr>
      <vt:lpstr>Arial Rounded MT Bold</vt:lpstr>
      <vt:lpstr>Calibri</vt:lpstr>
      <vt:lpstr>Cambria Math</vt:lpstr>
      <vt:lpstr>Mangal</vt:lpstr>
      <vt:lpstr>Theme1</vt:lpstr>
      <vt:lpstr>Predicting growth conditions from mRNA and protein abundances</vt:lpstr>
      <vt:lpstr>PowerPoint Presentation</vt:lpstr>
      <vt:lpstr>We have a large data set to apply to this problem</vt:lpstr>
      <vt:lpstr>PowerPoint Presentation</vt:lpstr>
      <vt:lpstr>PowerPoint Presentation</vt:lpstr>
      <vt:lpstr>PowerPoint Presentation</vt:lpstr>
      <vt:lpstr>Model predictions are summarized as confusion matrix</vt:lpstr>
      <vt:lpstr>Model predictions are summarized as confusion matrix</vt:lpstr>
      <vt:lpstr>Model predictions are summarized as confusion matrix</vt:lpstr>
      <vt:lpstr>SVM with radial kernel is the winner for mRNA predictions</vt:lpstr>
      <vt:lpstr>SVM with sigmoidal kernel is the winner for protein predictions</vt:lpstr>
      <vt:lpstr>What percent of the row “A” is on diagonal ?</vt:lpstr>
      <vt:lpstr>What percent of the column “A” is on diagonal ?</vt:lpstr>
      <vt:lpstr>By using precision and recall we can define a metric; called F Score; weighted harmonic mean of precision and recall.</vt:lpstr>
      <vt:lpstr>By using precision and recall we can define a metric; called F Score; weighted harmonic mean of precision and recall.</vt:lpstr>
      <vt:lpstr>Macro F1 score      =   Mean(〖F1〗_i );             where〖   F1〗_i=2/(1/precison   +   □(64&amp;□(64&amp;1/recall)))</vt:lpstr>
      <vt:lpstr>Results are comparable between mRNA and protein but there are more mRNA samples</vt:lpstr>
      <vt:lpstr>Predictions get better as we have more samples (mRNA data)</vt:lpstr>
      <vt:lpstr>Predictions get better as we have more samples (protein data)</vt:lpstr>
      <vt:lpstr>Joint prediction from mRNA and protein data performs better than prediction from either alone </vt:lpstr>
      <vt:lpstr>PowerPoint Presentation</vt:lpstr>
      <vt:lpstr>Predictability decreases between phases</vt:lpstr>
      <vt:lpstr>Individual Predictions</vt:lpstr>
      <vt:lpstr>Predictability for individual conditions vary.  Results are consistent with clustering of samples</vt:lpstr>
      <vt:lpstr>The cophenetic distance measures purity     (Example data)</vt:lpstr>
      <vt:lpstr>Clustering of mRNA data that minimize cophenetic distance</vt:lpstr>
      <vt:lpstr>Clustering of protein data that minimize cophenetic distance</vt:lpstr>
      <vt:lpstr>Z- scores tell the same story</vt:lpstr>
      <vt:lpstr>Out of House Data</vt:lpstr>
      <vt:lpstr>5 triplet samples that match to our experiment</vt:lpstr>
      <vt:lpstr>Fewer proteins were covered in the study, that results in two distinct approaches.   4196 vs 1722 Proteins </vt:lpstr>
      <vt:lpstr>Add synthetic data for missing parts</vt:lpstr>
      <vt:lpstr>Add synthetic data for missing parts; predictions</vt:lpstr>
      <vt:lpstr>Remove actual data from training</vt:lpstr>
      <vt:lpstr>Add synthetic data for missing parts; predictions</vt:lpstr>
      <vt:lpstr>What was the performance for our data</vt:lpstr>
      <vt:lpstr>Conclusion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Results on predicting growth conditions from mRNA and protein data</dc:title>
  <dc:creator>Mehmet Umut CAGLAR</dc:creator>
  <cp:lastModifiedBy>Mehmet Umut CAGLAR</cp:lastModifiedBy>
  <cp:revision>147</cp:revision>
  <dcterms:created xsi:type="dcterms:W3CDTF">2017-04-14T02:31:51Z</dcterms:created>
  <dcterms:modified xsi:type="dcterms:W3CDTF">2018-02-02T04:39:30Z</dcterms:modified>
</cp:coreProperties>
</file>

<file path=docProps/thumbnail.jpeg>
</file>